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94" r:id="rId2"/>
    <p:sldId id="500" r:id="rId3"/>
    <p:sldId id="502" r:id="rId4"/>
    <p:sldId id="503" r:id="rId5"/>
    <p:sldId id="507" r:id="rId6"/>
    <p:sldId id="361" r:id="rId7"/>
    <p:sldId id="466" r:id="rId8"/>
    <p:sldId id="569" r:id="rId9"/>
    <p:sldId id="570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608" r:id="rId18"/>
    <p:sldId id="579" r:id="rId19"/>
    <p:sldId id="609" r:id="rId20"/>
    <p:sldId id="581" r:id="rId21"/>
    <p:sldId id="610" r:id="rId22"/>
    <p:sldId id="580" r:id="rId23"/>
    <p:sldId id="583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193"/>
    <a:srgbClr val="E7E7E7"/>
    <a:srgbClr val="FBF9FA"/>
    <a:srgbClr val="8EB3CE"/>
    <a:srgbClr val="00BADB"/>
    <a:srgbClr val="D9D9D9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3" autoAdjust="0"/>
  </p:normalViewPr>
  <p:slideViewPr>
    <p:cSldViewPr>
      <p:cViewPr varScale="1">
        <p:scale>
          <a:sx n="97" d="100"/>
          <a:sy n="97" d="100"/>
        </p:scale>
        <p:origin x="1046" y="77"/>
      </p:cViewPr>
      <p:guideLst>
        <p:guide orient="horz" pos="1638"/>
        <p:guide pos="2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Elsie" panose="02000000000000000000" charset="0"/>
              </a:rPr>
              <a:t>2024/10/21</a:t>
            </a:fld>
            <a:endParaRPr lang="zh-CN" altLang="en-US">
              <a:ea typeface="Elsie" panose="020000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Elsie" panose="02000000000000000000" charset="0"/>
              </a:rPr>
              <a:t>‹#›</a:t>
            </a:fld>
            <a:endParaRPr lang="zh-CN" altLang="en-US">
              <a:ea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8AADD754-F49E-4351-AAFE-19D83F4350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4 nhóm, nhóm 1-2 chỉ ra những cách bảo tồn cảnh quan thiên nhiên, nhóm 2-4 chỉ ra những hành động gây hại đến cảnh quan thiên nhiên. </a:t>
            </a:r>
            <a:r>
              <a:rPr lang="en-US"/>
              <a:t>S</a:t>
            </a:r>
            <a:r>
              <a:rPr lang="en-VN"/>
              <a:t>au đó cho từng nhóm trình bày. </a:t>
            </a:r>
            <a:r>
              <a:rPr lang="en-US"/>
              <a:t>N</a:t>
            </a:r>
            <a:r>
              <a:rPr lang="en-VN"/>
              <a:t>hóm trình bày sau sẽ góp ý bổ sung cho nhóm trước để tránh mất thời gian vì lặp 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</a:t>
            </a:r>
            <a:r>
              <a:rPr lang="en-VN"/>
              <a:t>v cho học sinh về nhà thu thập thông tin và quay clip hoặc ghi hình lại và trình bày ở tiết sau.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1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" y="676"/>
            <a:ext cx="9143998" cy="514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654136-C599-214E-A54B-7FDB0BE2E203}"/>
              </a:ext>
            </a:extLst>
          </p:cNvPr>
          <p:cNvSpPr/>
          <p:nvPr/>
        </p:nvSpPr>
        <p:spPr>
          <a:xfrm>
            <a:off x="27039" y="209550"/>
            <a:ext cx="7620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B239B-23E9-E74C-A70D-72EF2A590D10}"/>
              </a:ext>
            </a:extLst>
          </p:cNvPr>
          <p:cNvSpPr/>
          <p:nvPr/>
        </p:nvSpPr>
        <p:spPr>
          <a:xfrm>
            <a:off x="152400" y="209550"/>
            <a:ext cx="76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57294-DD20-B64B-B4B9-F5D319251923}"/>
              </a:ext>
            </a:extLst>
          </p:cNvPr>
          <p:cNvSpPr/>
          <p:nvPr/>
        </p:nvSpPr>
        <p:spPr>
          <a:xfrm>
            <a:off x="304800" y="2095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ĐỐ VUI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2C51-CA17-FB49-8E83-4DEA010CE031}"/>
              </a:ext>
            </a:extLst>
          </p:cNvPr>
          <p:cNvSpPr/>
          <p:nvPr/>
        </p:nvSpPr>
        <p:spPr>
          <a:xfrm>
            <a:off x="4876800" y="1200150"/>
            <a:ext cx="3414252" cy="198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Một thành phố biển</a:t>
            </a:r>
            <a:br>
              <a:rPr lang="en-US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Tên gọi có răng</a:t>
            </a:r>
            <a:br>
              <a:rPr lang="en-US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Đố hữu, đố bằng</a:t>
            </a:r>
            <a:br>
              <a:rPr lang="en-US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Biết chăng đáp nhanh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A beach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0E9242D-B8DC-CD4F-BD10-4A95142A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3766161" cy="2571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D9DD16-D625-DF46-BBD1-90E897425535}"/>
              </a:ext>
            </a:extLst>
          </p:cNvPr>
          <p:cNvSpPr/>
          <p:nvPr/>
        </p:nvSpPr>
        <p:spPr>
          <a:xfrm>
            <a:off x="5098026" y="331470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NHA TRANG</a:t>
            </a:r>
          </a:p>
        </p:txBody>
      </p:sp>
    </p:spTree>
    <p:extLst>
      <p:ext uri="{BB962C8B-B14F-4D97-AF65-F5344CB8AC3E}">
        <p14:creationId xmlns:p14="http://schemas.microsoft.com/office/powerpoint/2010/main" val="34822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F0FF2FE3-AD38-89E5-00FB-A94FCC2A1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r="-3" b="6856"/>
          <a:stretch/>
        </p:blipFill>
        <p:spPr>
          <a:xfrm>
            <a:off x="4216674" y="10"/>
            <a:ext cx="4927327" cy="2813040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Picture 2" descr="A person fishing in a field&#10;&#10;Description automatically generated with low confidence">
            <a:extLst>
              <a:ext uri="{FF2B5EF4-FFF2-40B4-BE49-F238E27FC236}">
                <a16:creationId xmlns:a16="http://schemas.microsoft.com/office/drawing/2014/main" id="{7F29E342-F239-DFA2-0241-15390B3E1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4" r="2" b="10917"/>
          <a:stretch/>
        </p:blipFill>
        <p:spPr>
          <a:xfrm>
            <a:off x="3136508" y="291592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person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F95E099F-AE54-4010-1F13-E151EB895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r="10641"/>
          <a:stretch/>
        </p:blipFill>
        <p:spPr>
          <a:xfrm>
            <a:off x="20" y="10"/>
            <a:ext cx="5627313" cy="51434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21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/>
              <a:t>Xây dựng nhiều nhà máy thuỷ điện ở thượng nguồn các con sông lớn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876800" y="1661326"/>
            <a:ext cx="3581400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400">
                <a:solidFill>
                  <a:schemeClr val="accent1">
                    <a:lumMod val="50000"/>
                  </a:schemeClr>
                </a:solidFill>
              </a:rPr>
              <a:t>Vì tác động tiêu cực đa dạng sinh học, môi trường tự nhiên trên các dòng sông.</a:t>
            </a:r>
          </a:p>
        </p:txBody>
      </p:sp>
    </p:spTree>
    <p:extLst>
      <p:ext uri="{BB962C8B-B14F-4D97-AF65-F5344CB8AC3E}">
        <p14:creationId xmlns:p14="http://schemas.microsoft.com/office/powerpoint/2010/main" val="13803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6A92C34B-D32E-DE2B-AC07-601B1229C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22617" b="-3"/>
          <a:stretch/>
        </p:blipFill>
        <p:spPr>
          <a:xfrm>
            <a:off x="241300" y="241299"/>
            <a:ext cx="2313019" cy="2266055"/>
          </a:xfrm>
          <a:prstGeom prst="rect">
            <a:avLst/>
          </a:prstGeom>
        </p:spPr>
      </p:pic>
      <p:pic>
        <p:nvPicPr>
          <p:cNvPr id="3" name="Picture 2" descr="A picture containing mountain, tree, outdoor, nature&#10;&#10;Description automatically generated">
            <a:extLst>
              <a:ext uri="{FF2B5EF4-FFF2-40B4-BE49-F238E27FC236}">
                <a16:creationId xmlns:a16="http://schemas.microsoft.com/office/drawing/2014/main" id="{C71E9625-B4FC-F771-8BA3-BBB66EFA2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26802"/>
          <a:stretch/>
        </p:blipFill>
        <p:spPr>
          <a:xfrm>
            <a:off x="241300" y="2636140"/>
            <a:ext cx="2313019" cy="2089464"/>
          </a:xfrm>
          <a:prstGeom prst="rect">
            <a:avLst/>
          </a:prstGeom>
        </p:spPr>
      </p:pic>
      <p:pic>
        <p:nvPicPr>
          <p:cNvPr id="9" name="Picture 8" descr="A picture containing mountain, outdoor, rock, bridge&#10;&#10;Description automatically generated">
            <a:extLst>
              <a:ext uri="{FF2B5EF4-FFF2-40B4-BE49-F238E27FC236}">
                <a16:creationId xmlns:a16="http://schemas.microsoft.com/office/drawing/2014/main" id="{6909E36C-723E-1A49-1E53-B878C07B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r="19954" b="2"/>
          <a:stretch/>
        </p:blipFill>
        <p:spPr>
          <a:xfrm>
            <a:off x="2698714" y="241299"/>
            <a:ext cx="3032438" cy="4484306"/>
          </a:xfrm>
          <a:prstGeom prst="rect">
            <a:avLst/>
          </a:prstGeom>
        </p:spPr>
      </p:pic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102E3B5-4222-C1DE-049C-3D3054E88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1" r="17568" b="-1"/>
          <a:stretch/>
        </p:blipFill>
        <p:spPr>
          <a:xfrm>
            <a:off x="5875547" y="241299"/>
            <a:ext cx="3027151" cy="44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/>
              <a:t>Mua sừng tê giác để làm thuốc, mua ngà voi để trưng bày, trang trí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876800" y="2156251"/>
            <a:ext cx="358140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400">
                <a:solidFill>
                  <a:schemeClr val="accent1">
                    <a:lumMod val="50000"/>
                  </a:schemeClr>
                </a:solidFill>
              </a:rPr>
              <a:t>Vì giết thú rừng ảnh hưởng đến 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9191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360045"/>
            <a:ext cx="409359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next to a table with objects on it&#10;&#10;Description automatically generated with low confidence">
            <a:extLst>
              <a:ext uri="{FF2B5EF4-FFF2-40B4-BE49-F238E27FC236}">
                <a16:creationId xmlns:a16="http://schemas.microsoft.com/office/drawing/2014/main" id="{17383722-DC0F-C5DB-603A-48F94379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27436" b="-3"/>
          <a:stretch/>
        </p:blipFill>
        <p:spPr>
          <a:xfrm>
            <a:off x="4815776" y="482600"/>
            <a:ext cx="3847338" cy="41782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4093590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sky, ground, mammal&#10;&#10;Description automatically generated">
            <a:extLst>
              <a:ext uri="{FF2B5EF4-FFF2-40B4-BE49-F238E27FC236}">
                <a16:creationId xmlns:a16="http://schemas.microsoft.com/office/drawing/2014/main" id="{8F2057A8-38F9-48F4-1C36-5835BF96D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26005" b="-1"/>
          <a:stretch/>
        </p:blipFill>
        <p:spPr>
          <a:xfrm>
            <a:off x="480885" y="482600"/>
            <a:ext cx="3847338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/>
              <a:t>Nuôi tôm hùm trong lồng bè ồ ạt ở vịnh, eo biển, bãi tắm,…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876800" y="2156251"/>
            <a:ext cx="3581400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VN" sz="2400">
                <a:solidFill>
                  <a:schemeClr val="accent1">
                    <a:lumMod val="50000"/>
                  </a:schemeClr>
                </a:solidFill>
              </a:rPr>
              <a:t>ây ô nhiễm nguồn nước và làm ảnh hưởng đến sinh thái, eo biển, bãi tắm,…</a:t>
            </a:r>
          </a:p>
        </p:txBody>
      </p:sp>
    </p:spTree>
    <p:extLst>
      <p:ext uri="{BB962C8B-B14F-4D97-AF65-F5344CB8AC3E}">
        <p14:creationId xmlns:p14="http://schemas.microsoft.com/office/powerpoint/2010/main" val="31706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port, water sport, swimming&#10;&#10;Description automatically generated">
            <a:extLst>
              <a:ext uri="{FF2B5EF4-FFF2-40B4-BE49-F238E27FC236}">
                <a16:creationId xmlns:a16="http://schemas.microsoft.com/office/drawing/2014/main" id="{1A2458A0-752D-8B15-A6C7-E7E7E774B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6126"/>
          <a:stretch/>
        </p:blipFill>
        <p:spPr>
          <a:xfrm>
            <a:off x="4216674" y="10"/>
            <a:ext cx="4927327" cy="2813040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picture containing water, outdoor, sport&#10;&#10;Description automatically generated">
            <a:extLst>
              <a:ext uri="{FF2B5EF4-FFF2-40B4-BE49-F238E27FC236}">
                <a16:creationId xmlns:a16="http://schemas.microsoft.com/office/drawing/2014/main" id="{1BBE932B-9107-233D-6040-78B59B47F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2" b="27022"/>
          <a:stretch/>
        </p:blipFill>
        <p:spPr>
          <a:xfrm>
            <a:off x="3136508" y="291592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picture containing outdoor, tree, rock, nature&#10;&#10;Description automatically generated">
            <a:extLst>
              <a:ext uri="{FF2B5EF4-FFF2-40B4-BE49-F238E27FC236}">
                <a16:creationId xmlns:a16="http://schemas.microsoft.com/office/drawing/2014/main" id="{9A1A216A-6995-2439-DAAB-683E54384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r="2751" b="-2"/>
          <a:stretch/>
        </p:blipFill>
        <p:spPr>
          <a:xfrm>
            <a:off x="20" y="10"/>
            <a:ext cx="5627313" cy="51434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9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086966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/>
              <a:t>Khai thác rừng để lấy gỗ và sản xuất giấy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524000" y="2186897"/>
            <a:ext cx="2133600" cy="61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CÓ LỢI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838200" y="2972595"/>
            <a:ext cx="3581400" cy="1938992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Nếu biết khai thác và trồng rừng một cách nghiêm túc, có kế hoạch cụ thể (trồng rừng thay thế) thì vẫn BVMT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2BA44-3413-4E20-D5D5-F532A2523FBD}"/>
              </a:ext>
            </a:extLst>
          </p:cNvPr>
          <p:cNvSpPr/>
          <p:nvPr/>
        </p:nvSpPr>
        <p:spPr>
          <a:xfrm>
            <a:off x="5446643" y="2175046"/>
            <a:ext cx="2133600" cy="61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E8C55-5C70-1E27-5E87-537E1CDB7B84}"/>
              </a:ext>
            </a:extLst>
          </p:cNvPr>
          <p:cNvSpPr txBox="1"/>
          <p:nvPr/>
        </p:nvSpPr>
        <p:spPr>
          <a:xfrm>
            <a:off x="4760843" y="2960744"/>
            <a:ext cx="3581400" cy="156966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Nếu khai thác bừa bãi, thiếu chiến lược/ tầm nhìn, không trồng rừng thay thế, bổ sung.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5" cy="5143500"/>
          </a:xfrm>
          <a:prstGeom prst="rect">
            <a:avLst/>
          </a:prstGeom>
          <a:solidFill>
            <a:srgbClr val="397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964" y="363051"/>
            <a:ext cx="5173521" cy="441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group of trees&#10;&#10;Description automatically generated with low confidence">
            <a:extLst>
              <a:ext uri="{FF2B5EF4-FFF2-40B4-BE49-F238E27FC236}">
                <a16:creationId xmlns:a16="http://schemas.microsoft.com/office/drawing/2014/main" id="{15C64103-6EBB-61FB-97B7-43F34190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7" y="1012182"/>
            <a:ext cx="4689794" cy="31187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363051"/>
            <a:ext cx="3109482" cy="2624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D9A62-F693-730E-3320-392A6F4F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4" y="820327"/>
            <a:ext cx="2626982" cy="17103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3108625"/>
            <a:ext cx="3109482" cy="16586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ss, outdoor, field, green&#10;&#10;Description automatically generated">
            <a:extLst>
              <a:ext uri="{FF2B5EF4-FFF2-40B4-BE49-F238E27FC236}">
                <a16:creationId xmlns:a16="http://schemas.microsoft.com/office/drawing/2014/main" id="{B96DB178-C42C-C697-AD91-328E8B50E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85" y="3334694"/>
            <a:ext cx="1930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/>
              <a:t>Đốt rơm rạ sau mỗi vụ thu hoạch lúa của người dân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744278" y="1885950"/>
            <a:ext cx="3581400" cy="19389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Vì làm phát sinh bụi mịn và CO2 (các chất gây ô nhiễm), làm ảnh hưởng đến môi trường tự nhiên và cảnh quan thiên nhiên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654136-C599-214E-A54B-7FDB0BE2E203}"/>
              </a:ext>
            </a:extLst>
          </p:cNvPr>
          <p:cNvSpPr/>
          <p:nvPr/>
        </p:nvSpPr>
        <p:spPr>
          <a:xfrm>
            <a:off x="27039" y="209550"/>
            <a:ext cx="7620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B239B-23E9-E74C-A70D-72EF2A590D10}"/>
              </a:ext>
            </a:extLst>
          </p:cNvPr>
          <p:cNvSpPr/>
          <p:nvPr/>
        </p:nvSpPr>
        <p:spPr>
          <a:xfrm>
            <a:off x="152400" y="209550"/>
            <a:ext cx="76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57294-DD20-B64B-B4B9-F5D319251923}"/>
              </a:ext>
            </a:extLst>
          </p:cNvPr>
          <p:cNvSpPr/>
          <p:nvPr/>
        </p:nvSpPr>
        <p:spPr>
          <a:xfrm>
            <a:off x="304800" y="2095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ĐỐ VUI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2C51-CA17-FB49-8E83-4DEA010CE031}"/>
              </a:ext>
            </a:extLst>
          </p:cNvPr>
          <p:cNvSpPr/>
          <p:nvPr/>
        </p:nvSpPr>
        <p:spPr>
          <a:xfrm>
            <a:off x="4608871" y="1210597"/>
            <a:ext cx="3657600" cy="198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Tên nghe nửa ruộng nửa rừng</a:t>
            </a:r>
            <a:br>
              <a:rPr lang="en-US" sz="22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Đố ai ai trải ai từng đáp đi</a:t>
            </a:r>
            <a:endParaRPr lang="en-VN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9DD16-D625-DF46-BBD1-90E897425535}"/>
              </a:ext>
            </a:extLst>
          </p:cNvPr>
          <p:cNvSpPr/>
          <p:nvPr/>
        </p:nvSpPr>
        <p:spPr>
          <a:xfrm>
            <a:off x="5098026" y="331470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LÂM ĐỒNG</a:t>
            </a:r>
          </a:p>
        </p:txBody>
      </p:sp>
      <p:pic>
        <p:nvPicPr>
          <p:cNvPr id="9" name="Picture 8" descr="A picture containing nature, outdoor, water, mountain&#10;&#10;Description automatically generated">
            <a:extLst>
              <a:ext uri="{FF2B5EF4-FFF2-40B4-BE49-F238E27FC236}">
                <a16:creationId xmlns:a16="http://schemas.microsoft.com/office/drawing/2014/main" id="{07E56537-3028-A446-854A-89429D7F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8197"/>
            <a:ext cx="41563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moke, spring&#10;&#10;Description automatically generated">
            <a:extLst>
              <a:ext uri="{FF2B5EF4-FFF2-40B4-BE49-F238E27FC236}">
                <a16:creationId xmlns:a16="http://schemas.microsoft.com/office/drawing/2014/main" id="{2407C485-6656-EFA1-26B0-F637E4A37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r="4" b="911"/>
          <a:stretch/>
        </p:blipFill>
        <p:spPr>
          <a:xfrm>
            <a:off x="3871539" y="2454441"/>
            <a:ext cx="4579036" cy="2689058"/>
          </a:xfrm>
          <a:prstGeom prst="rect">
            <a:avLst/>
          </a:prstGeom>
        </p:spPr>
      </p:pic>
      <p:pic>
        <p:nvPicPr>
          <p:cNvPr id="7" name="Picture 6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AC42DA60-AFF1-5310-83A9-2E0720ED4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r="-2" b="-2"/>
          <a:stretch/>
        </p:blipFill>
        <p:spPr>
          <a:xfrm>
            <a:off x="20" y="6"/>
            <a:ext cx="5459914" cy="2921502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Picture 4" descr="A picture containing outdoor, grass, nature, cloud&#10;&#10;Description automatically generated">
            <a:extLst>
              <a:ext uri="{FF2B5EF4-FFF2-40B4-BE49-F238E27FC236}">
                <a16:creationId xmlns:a16="http://schemas.microsoft.com/office/drawing/2014/main" id="{1237A297-048A-D352-472E-5C849A65B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r="3826" b="1"/>
          <a:stretch/>
        </p:blipFill>
        <p:spPr>
          <a:xfrm>
            <a:off x="5593726" y="-16910"/>
            <a:ext cx="2856849" cy="2354648"/>
          </a:xfrm>
          <a:prstGeom prst="rect">
            <a:avLst/>
          </a:prstGeom>
        </p:spPr>
      </p:pic>
      <p:pic>
        <p:nvPicPr>
          <p:cNvPr id="11" name="Picture 10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4F3DDD1E-202D-F73D-AADA-116C6F3928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r="-2" b="-2"/>
          <a:stretch/>
        </p:blipFill>
        <p:spPr>
          <a:xfrm>
            <a:off x="20" y="3049331"/>
            <a:ext cx="3750870" cy="2094168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/>
              <a:t>D</a:t>
            </a:r>
            <a:r>
              <a:rPr lang="en-VN" sz="2400"/>
              <a:t>ùng túi giấy thay cho túi nilong ở một số cửa hàng mua bán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CÓ LỢI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744278" y="1885950"/>
            <a:ext cx="3581400" cy="23083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Vì giúp làm giảm thiệu lượng nilong ra môi trường bên ngoài. Tuy nhiên khi sử dụng quá nhiều cũng ảnh hưởng tiêu cực đến rừng (lấy gỗ SX giấy) 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5" cy="5143500"/>
          </a:xfrm>
          <a:prstGeom prst="rect">
            <a:avLst/>
          </a:prstGeom>
          <a:solidFill>
            <a:srgbClr val="66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964" y="363051"/>
            <a:ext cx="5173521" cy="441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96709-59EB-CB61-30FF-992F7D98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" y="605065"/>
            <a:ext cx="3932947" cy="39329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363051"/>
            <a:ext cx="3109482" cy="2624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5446F49D-33B4-0EB2-A32D-46DD1EFC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4" y="690395"/>
            <a:ext cx="2626982" cy="197023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044" y="3108625"/>
            <a:ext cx="3109482" cy="16586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869F9F4-0882-2DA7-8D1D-F9E6F9A2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70" y="3334694"/>
            <a:ext cx="2323629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688699"/>
            <a:ext cx="529596" cy="439765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482600"/>
            <a:ext cx="315230" cy="425168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482600"/>
            <a:ext cx="8200127" cy="40439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Text, application&#10;&#10;Description automatically generated">
            <a:extLst>
              <a:ext uri="{FF2B5EF4-FFF2-40B4-BE49-F238E27FC236}">
                <a16:creationId xmlns:a16="http://schemas.microsoft.com/office/drawing/2014/main" id="{CE7E8923-8A15-E84F-4579-B668B5DE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2" y="1581150"/>
            <a:ext cx="7466072" cy="2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54FDD-F2CB-6D75-3DFD-9F0A9DB0888A}"/>
              </a:ext>
            </a:extLst>
          </p:cNvPr>
          <p:cNvSpPr txBox="1"/>
          <p:nvPr/>
        </p:nvSpPr>
        <p:spPr>
          <a:xfrm>
            <a:off x="657481" y="688699"/>
            <a:ext cx="78769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>
                <a:latin typeface="iCiel Cadena" panose="02000503000000020004" pitchFamily="2" charset="77"/>
              </a:rPr>
              <a:t>THU THẬP THÔNG TIN VỀ NHỮNG VIỆC LÀM CỦA TỔ CHỨC CÁ NHÂN TRONG VIỆC BẢO TỒN CẢNH QUAN THIÊN NHIÊN, MÔI TRƯỜNG TỰ NHIÊN</a:t>
            </a:r>
            <a:endParaRPr lang="en-VN">
              <a:latin typeface="iCiel Cadena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11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654136-C599-214E-A54B-7FDB0BE2E203}"/>
              </a:ext>
            </a:extLst>
          </p:cNvPr>
          <p:cNvSpPr/>
          <p:nvPr/>
        </p:nvSpPr>
        <p:spPr>
          <a:xfrm>
            <a:off x="27039" y="209550"/>
            <a:ext cx="7620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B239B-23E9-E74C-A70D-72EF2A590D10}"/>
              </a:ext>
            </a:extLst>
          </p:cNvPr>
          <p:cNvSpPr/>
          <p:nvPr/>
        </p:nvSpPr>
        <p:spPr>
          <a:xfrm>
            <a:off x="152400" y="209550"/>
            <a:ext cx="76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57294-DD20-B64B-B4B9-F5D319251923}"/>
              </a:ext>
            </a:extLst>
          </p:cNvPr>
          <p:cNvSpPr/>
          <p:nvPr/>
        </p:nvSpPr>
        <p:spPr>
          <a:xfrm>
            <a:off x="304800" y="2095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ĐỐ VUI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2C51-CA17-FB49-8E83-4DEA010CE031}"/>
              </a:ext>
            </a:extLst>
          </p:cNvPr>
          <p:cNvSpPr/>
          <p:nvPr/>
        </p:nvSpPr>
        <p:spPr>
          <a:xfrm>
            <a:off x="176981" y="1047750"/>
            <a:ext cx="4239986" cy="1905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Sông nào chảy ở trên trời,</a:t>
            </a:r>
            <a:br>
              <a:rPr lang="en-US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Ngàn sao hội tụ sáng soi đêm dài?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420FC-E62E-7A44-9B04-CFE9BA8AD144}"/>
              </a:ext>
            </a:extLst>
          </p:cNvPr>
          <p:cNvSpPr/>
          <p:nvPr/>
        </p:nvSpPr>
        <p:spPr>
          <a:xfrm>
            <a:off x="685800" y="3134684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SÔNG NGÂN HÀ</a:t>
            </a:r>
          </a:p>
        </p:txBody>
      </p:sp>
      <p:pic>
        <p:nvPicPr>
          <p:cNvPr id="9" name="Picture 8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32514509-B167-4C4C-929C-BAE8AC5F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09816"/>
            <a:ext cx="333176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654136-C599-214E-A54B-7FDB0BE2E203}"/>
              </a:ext>
            </a:extLst>
          </p:cNvPr>
          <p:cNvSpPr/>
          <p:nvPr/>
        </p:nvSpPr>
        <p:spPr>
          <a:xfrm>
            <a:off x="27039" y="209550"/>
            <a:ext cx="7620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B239B-23E9-E74C-A70D-72EF2A590D10}"/>
              </a:ext>
            </a:extLst>
          </p:cNvPr>
          <p:cNvSpPr/>
          <p:nvPr/>
        </p:nvSpPr>
        <p:spPr>
          <a:xfrm>
            <a:off x="152400" y="209550"/>
            <a:ext cx="76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57294-DD20-B64B-B4B9-F5D319251923}"/>
              </a:ext>
            </a:extLst>
          </p:cNvPr>
          <p:cNvSpPr/>
          <p:nvPr/>
        </p:nvSpPr>
        <p:spPr>
          <a:xfrm>
            <a:off x="304800" y="2095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ĐỐ VUI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2C51-CA17-FB49-8E83-4DEA010CE031}"/>
              </a:ext>
            </a:extLst>
          </p:cNvPr>
          <p:cNvSpPr/>
          <p:nvPr/>
        </p:nvSpPr>
        <p:spPr>
          <a:xfrm>
            <a:off x="176981" y="1047750"/>
            <a:ext cx="4239986" cy="1905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accent1">
                    <a:lumMod val="50000"/>
                  </a:schemeClr>
                </a:solidFill>
              </a:rPr>
              <a:t>Sông nào chảy xuống Nam phần,</a:t>
            </a:r>
            <a:br>
              <a:rPr lang="vi-VN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>
                <a:solidFill>
                  <a:schemeClr val="accent1">
                    <a:lumMod val="50000"/>
                  </a:schemeClr>
                </a:solidFill>
              </a:rPr>
              <a:t>Đổ ra chín nhánh cửa sông như rồng.</a:t>
            </a:r>
            <a:br>
              <a:rPr lang="vi-VN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>
                <a:solidFill>
                  <a:schemeClr val="accent1">
                    <a:lumMod val="50000"/>
                  </a:schemeClr>
                </a:solidFill>
              </a:rPr>
              <a:t>Phun nước vào đến biển Đông,</a:t>
            </a:r>
            <a:br>
              <a:rPr lang="vi-VN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>
                <a:solidFill>
                  <a:schemeClr val="accent1">
                    <a:lumMod val="50000"/>
                  </a:schemeClr>
                </a:solidFill>
              </a:rPr>
              <a:t>Phù sa bồi đắp cho đồng lúa xanh?</a:t>
            </a:r>
            <a:endParaRPr lang="en-VN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420FC-E62E-7A44-9B04-CFE9BA8AD144}"/>
              </a:ext>
            </a:extLst>
          </p:cNvPr>
          <p:cNvSpPr/>
          <p:nvPr/>
        </p:nvSpPr>
        <p:spPr>
          <a:xfrm>
            <a:off x="685800" y="3134684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SÔNG CỬU LONG</a:t>
            </a:r>
          </a:p>
        </p:txBody>
      </p:sp>
      <p:pic>
        <p:nvPicPr>
          <p:cNvPr id="7" name="Picture 6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2474CD75-CCF7-E84C-9A05-F8399299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11" y="895350"/>
            <a:ext cx="4120846" cy="26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654136-C599-214E-A54B-7FDB0BE2E203}"/>
              </a:ext>
            </a:extLst>
          </p:cNvPr>
          <p:cNvSpPr/>
          <p:nvPr/>
        </p:nvSpPr>
        <p:spPr>
          <a:xfrm>
            <a:off x="27039" y="209550"/>
            <a:ext cx="7620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B239B-23E9-E74C-A70D-72EF2A590D10}"/>
              </a:ext>
            </a:extLst>
          </p:cNvPr>
          <p:cNvSpPr/>
          <p:nvPr/>
        </p:nvSpPr>
        <p:spPr>
          <a:xfrm>
            <a:off x="152400" y="209550"/>
            <a:ext cx="76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57294-DD20-B64B-B4B9-F5D319251923}"/>
              </a:ext>
            </a:extLst>
          </p:cNvPr>
          <p:cNvSpPr/>
          <p:nvPr/>
        </p:nvSpPr>
        <p:spPr>
          <a:xfrm>
            <a:off x="304800" y="2095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ĐỐ VUI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2C51-CA17-FB49-8E83-4DEA010CE031}"/>
              </a:ext>
            </a:extLst>
          </p:cNvPr>
          <p:cNvSpPr/>
          <p:nvPr/>
        </p:nvSpPr>
        <p:spPr>
          <a:xfrm>
            <a:off x="4572000" y="1047750"/>
            <a:ext cx="4239986" cy="1905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Đảo nào rộng lớn ngoài khơi,</a:t>
            </a:r>
          </a:p>
          <a:p>
            <a:pPr algn="ctr"/>
            <a:r>
              <a:rPr lang="vi-VN" sz="2400">
                <a:solidFill>
                  <a:schemeClr val="accent1">
                    <a:lumMod val="50000"/>
                  </a:schemeClr>
                </a:solidFill>
              </a:rPr>
              <a:t>Từ lâu nổi tiếng là nơi giam tù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420FC-E62E-7A44-9B04-CFE9BA8AD144}"/>
              </a:ext>
            </a:extLst>
          </p:cNvPr>
          <p:cNvSpPr/>
          <p:nvPr/>
        </p:nvSpPr>
        <p:spPr>
          <a:xfrm>
            <a:off x="5410200" y="3105150"/>
            <a:ext cx="2971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CÔN ĐẢO</a:t>
            </a:r>
          </a:p>
        </p:txBody>
      </p:sp>
      <p:pic>
        <p:nvPicPr>
          <p:cNvPr id="7" name="Picture 6" descr="An island in the ocean&#10;&#10;Description automatically generated with medium confidence">
            <a:extLst>
              <a:ext uri="{FF2B5EF4-FFF2-40B4-BE49-F238E27FC236}">
                <a16:creationId xmlns:a16="http://schemas.microsoft.com/office/drawing/2014/main" id="{581107BB-79FB-BF48-A8B1-67BB4AA0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0"/>
            <a:ext cx="4231117" cy="23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7200" y="1394758"/>
            <a:ext cx="817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2" charset="77"/>
                <a:ea typeface="Elsie" panose="02000000000000000000" charset="0"/>
                <a:cs typeface="Elsie" panose="02000000000000000000" charset="0"/>
              </a:rPr>
              <a:t>BẢO VỆ CẢNH QUAN THIÊN NHIÊN VÀ MÔI TRƯỜNG TỰ NHIÊN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Ciel Cadena" panose="02000503000000020004" pitchFamily="2" charset="77"/>
              <a:ea typeface="Elsie" panose="02000000000000000000" charset="0"/>
              <a:cs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886200" y="135436"/>
            <a:ext cx="10896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01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459230" y="1581150"/>
            <a:ext cx="5943600" cy="16681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</a:pPr>
            <a:r>
              <a:rPr lang="vi-VN" altLang="zh-CN" sz="3200" b="1" dirty="0">
                <a:solidFill>
                  <a:schemeClr val="accent1">
                    <a:lumMod val="50000"/>
                  </a:schemeClr>
                </a:solidFill>
                <a:uFillTx/>
                <a:latin typeface="iCiel Cadena" panose="02000503000000020004" pitchFamily="2" charset="77"/>
                <a:ea typeface="Elsie" panose="02000000000000000000" charset="0"/>
                <a:cs typeface="Elsie" panose="02000000000000000000" charset="0"/>
              </a:rPr>
              <a:t>TÌM HIỂU NHỮNG VIỆC CỦA TỔ CHỨC, CÁ NHÂN TRONG VIỆC GIỮ GÌN CẢNH QUAN THIÊN NHIÊN VÀ MÔI TRƯỜNG TỰ NHIÊN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uFillTx/>
              <a:latin typeface="iCiel Cadena" panose="02000503000000020004" pitchFamily="2" charset="77"/>
              <a:ea typeface="Elsie" panose="02000000000000000000" charset="0"/>
              <a:cs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B7A94F5-512D-E58E-6581-831FA9230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90550"/>
            <a:ext cx="4991100" cy="382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8B132-BDBA-3034-00C0-B4A9F64EFCAA}"/>
              </a:ext>
            </a:extLst>
          </p:cNvPr>
          <p:cNvSpPr txBox="1"/>
          <p:nvPr/>
        </p:nvSpPr>
        <p:spPr>
          <a:xfrm>
            <a:off x="571500" y="1833086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</p:spTree>
    <p:extLst>
      <p:ext uri="{BB962C8B-B14F-4D97-AF65-F5344CB8AC3E}">
        <p14:creationId xmlns:p14="http://schemas.microsoft.com/office/powerpoint/2010/main" val="28263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DA2ED-EB76-9213-A60E-68685E50682C}"/>
              </a:ext>
            </a:extLst>
          </p:cNvPr>
          <p:cNvSpPr txBox="1"/>
          <p:nvPr/>
        </p:nvSpPr>
        <p:spPr>
          <a:xfrm>
            <a:off x="304800" y="28575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/>
              <a:t>Chỉ ra những cách giúp bảo tồn cảnh quan thiên nhiên hoặc gây hại đến cảnh quan thiên nhiên. </a:t>
            </a:r>
            <a:r>
              <a:rPr lang="en-US"/>
              <a:t>G</a:t>
            </a:r>
            <a:r>
              <a:rPr lang="en-VN"/>
              <a:t>iải thích lí do vì sao?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DA6AE-ACA6-D5C3-3999-549251D2BEC7}"/>
              </a:ext>
            </a:extLst>
          </p:cNvPr>
          <p:cNvSpPr/>
          <p:nvPr/>
        </p:nvSpPr>
        <p:spPr>
          <a:xfrm>
            <a:off x="838200" y="1435822"/>
            <a:ext cx="3200400" cy="202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/>
              <a:t>Sử dụng nhiều phân bón hoá học, phun diệt côn trùng để nâng cao năng suất trồng trọt.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7BB4A-7C61-B72E-F53F-5CEA32259D0C}"/>
              </a:ext>
            </a:extLst>
          </p:cNvPr>
          <p:cNvSpPr/>
          <p:nvPr/>
        </p:nvSpPr>
        <p:spPr>
          <a:xfrm>
            <a:off x="1371600" y="371475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GÂY HẠI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0F3FC-C3F0-EE9F-83AE-9925AD4069EB}"/>
              </a:ext>
            </a:extLst>
          </p:cNvPr>
          <p:cNvSpPr txBox="1"/>
          <p:nvPr/>
        </p:nvSpPr>
        <p:spPr>
          <a:xfrm>
            <a:off x="4757057" y="1581150"/>
            <a:ext cx="3581400" cy="23083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400">
                <a:solidFill>
                  <a:schemeClr val="accent1">
                    <a:lumMod val="50000"/>
                  </a:schemeClr>
                </a:solidFill>
              </a:rPr>
              <a:t>Sử dụng phân bón hoá học, thuốc diệt côn trùng sẽ gây ảnh hưởng xấu đến đất, nguồn nước (chảy ra sông, suối, …) ô nhiễm không khí, đa dạng sinh học.</a:t>
            </a:r>
          </a:p>
        </p:txBody>
      </p:sp>
    </p:spTree>
    <p:extLst>
      <p:ext uri="{BB962C8B-B14F-4D97-AF65-F5344CB8AC3E}">
        <p14:creationId xmlns:p14="http://schemas.microsoft.com/office/powerpoint/2010/main" val="11588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5月份上传作品\95"/>
</p:tagLst>
</file>

<file path=ppt/theme/theme1.xml><?xml version="1.0" encoding="utf-8"?>
<a:theme xmlns:a="http://schemas.openxmlformats.org/drawingml/2006/main" name="Office 主题">
  <a:themeElements>
    <a:clrScheme name="自定义 3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BBD8"/>
      </a:accent1>
      <a:accent2>
        <a:srgbClr val="FBB505"/>
      </a:accent2>
      <a:accent3>
        <a:srgbClr val="2BBBD8"/>
      </a:accent3>
      <a:accent4>
        <a:srgbClr val="FBB505"/>
      </a:accent4>
      <a:accent5>
        <a:srgbClr val="2BBBD8"/>
      </a:accent5>
      <a:accent6>
        <a:srgbClr val="FBB505"/>
      </a:accent6>
      <a:hlink>
        <a:srgbClr val="2BBBD8"/>
      </a:hlink>
      <a:folHlink>
        <a:srgbClr val="FBB505"/>
      </a:folHlink>
    </a:clrScheme>
    <a:fontScheme name="自定义 1">
      <a:majorFont>
        <a:latin typeface="Elsie"/>
        <a:ea typeface="Elsie"/>
        <a:cs typeface=""/>
      </a:majorFont>
      <a:minorFont>
        <a:latin typeface="Elsie"/>
        <a:ea typeface="Elsi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Elsie"/>
        <a:font script="Hebr" typeface="Elsie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lsie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Elsie"/>
        <a:font script="Hebr" typeface="Elsie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lsie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Trình chiếu Trên màn hình (16:9)</PresentationFormat>
  <Paragraphs>57</Paragraphs>
  <Slides>23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Elsie</vt:lpstr>
      <vt:lpstr>iCiel Cadena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2</cp:revision>
  <dcterms:created xsi:type="dcterms:W3CDTF">2019-03-21T00:33:00Z</dcterms:created>
  <dcterms:modified xsi:type="dcterms:W3CDTF">2024-10-21T14:31:08Z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952B0C269C2E4B65B845130E1877F519</vt:lpwstr>
  </property>
  <property fmtid="{D5CDD505-2E9C-101B-9397-08002B2CF9AE}" pid="3" name="KSOProductBuildVer">
    <vt:lpwstr>2052-11.1.0.10463</vt:lpwstr>
  </property>
</Properties>
</file>